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2"/>
  </p:notesMasterIdLst>
  <p:sldIdLst>
    <p:sldId id="622" r:id="rId2"/>
    <p:sldId id="1004" r:id="rId3"/>
    <p:sldId id="1824" r:id="rId4"/>
    <p:sldId id="1114" r:id="rId5"/>
    <p:sldId id="1005" r:id="rId6"/>
    <p:sldId id="1115" r:id="rId7"/>
    <p:sldId id="1007" r:id="rId8"/>
    <p:sldId id="1008" r:id="rId9"/>
    <p:sldId id="1009" r:id="rId10"/>
    <p:sldId id="1010" r:id="rId11"/>
    <p:sldId id="1011" r:id="rId12"/>
    <p:sldId id="1012" r:id="rId13"/>
    <p:sldId id="1013" r:id="rId14"/>
    <p:sldId id="1116" r:id="rId15"/>
    <p:sldId id="1811" r:id="rId16"/>
    <p:sldId id="1812" r:id="rId17"/>
    <p:sldId id="1884" r:id="rId18"/>
    <p:sldId id="1014" r:id="rId19"/>
    <p:sldId id="1289" r:id="rId20"/>
    <p:sldId id="1813" r:id="rId21"/>
    <p:sldId id="1814" r:id="rId22"/>
    <p:sldId id="1815" r:id="rId23"/>
    <p:sldId id="2116" r:id="rId24"/>
    <p:sldId id="1816" r:id="rId25"/>
    <p:sldId id="1817" r:id="rId26"/>
    <p:sldId id="2117" r:id="rId27"/>
    <p:sldId id="1821" r:id="rId28"/>
    <p:sldId id="1822" r:id="rId29"/>
    <p:sldId id="1819" r:id="rId30"/>
    <p:sldId id="2119" r:id="rId31"/>
  </p:sldIdLst>
  <p:sldSz cx="12192000" cy="6858000"/>
  <p:notesSz cx="6858000" cy="9144000"/>
  <p:embeddedFontLst>
    <p:embeddedFont>
      <p:font typeface="Aharoni" panose="02010803020104030203" pitchFamily="2" charset="-79"/>
      <p:bold r:id="rId33"/>
    </p:embeddedFont>
    <p:embeddedFont>
      <p:font typeface="Calibri" panose="020F0502020204030204" pitchFamily="34" charset="0"/>
      <p:regular r:id="rId34"/>
      <p:bold r:id="rId35"/>
      <p:italic r:id="rId36"/>
      <p:boldItalic r:id="rId37"/>
    </p:embeddedFont>
    <p:embeddedFont>
      <p:font typeface="Times" panose="02020603050405020304" pitchFamily="18" charset="0"/>
      <p:regular r:id="rId38"/>
      <p:bold r:id="rId39"/>
      <p:italic r:id="rId40"/>
      <p:boldItalic r:id="rId41"/>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4F3E3-81C2-4B38-A6A9-786852A8B13E}" type="datetimeFigureOut">
              <a:rPr lang="nl-BE" smtClean="0"/>
              <a:t>11/02/2020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F6A5C7-C260-42A1-ABDB-D38251B3ACAF}" type="slidenum">
              <a:rPr lang="nl-BE" smtClean="0"/>
              <a:t>‹nr.›</a:t>
            </a:fld>
            <a:endParaRPr lang="nl-BE"/>
          </a:p>
        </p:txBody>
      </p:sp>
    </p:spTree>
    <p:extLst>
      <p:ext uri="{BB962C8B-B14F-4D97-AF65-F5344CB8AC3E}">
        <p14:creationId xmlns:p14="http://schemas.microsoft.com/office/powerpoint/2010/main" val="427445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263C9F8-84EB-4B6F-85D1-27B2341D1CB8}"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6131" name="Rectangle 2"/>
          <p:cNvSpPr>
            <a:spLocks noGrp="1" noRot="1" noChangeAspect="1" noChangeArrowheads="1" noTextEdit="1"/>
          </p:cNvSpPr>
          <p:nvPr>
            <p:ph type="sldImg"/>
          </p:nvPr>
        </p:nvSpPr>
        <p:spPr>
          <a:xfrm>
            <a:off x="111125" y="749300"/>
            <a:ext cx="6661150" cy="3748088"/>
          </a:xfrm>
          <a:ln/>
        </p:spPr>
      </p:sp>
      <p:sp>
        <p:nvSpPr>
          <p:cNvPr id="176132"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25940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86C30B-52A7-4BD9-9492-AF82E7ABA6A0}"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p:cNvSpPr>
            <a:spLocks noGrp="1" noRot="1" noChangeAspect="1" noChangeArrowheads="1" noTextEdit="1"/>
          </p:cNvSpPr>
          <p:nvPr>
            <p:ph type="sldImg"/>
          </p:nvPr>
        </p:nvSpPr>
        <p:spPr>
          <a:xfrm>
            <a:off x="111125" y="749300"/>
            <a:ext cx="6661150" cy="3748088"/>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86865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0E9788-D66B-46D3-85C3-2E32405F1B0F}"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1683" name="Rectangle 2"/>
          <p:cNvSpPr>
            <a:spLocks noGrp="1" noRot="1" noChangeAspect="1" noChangeArrowheads="1" noTextEdit="1"/>
          </p:cNvSpPr>
          <p:nvPr>
            <p:ph type="sldImg"/>
          </p:nvPr>
        </p:nvSpPr>
        <p:spPr>
          <a:xfrm>
            <a:off x="111125" y="749300"/>
            <a:ext cx="6661150" cy="3748088"/>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11186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4BDC55-62D4-4F50-A989-F614FF217D9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803" name="Rectangle 2"/>
          <p:cNvSpPr>
            <a:spLocks noGrp="1" noRot="1" noChangeAspect="1" noChangeArrowheads="1" noTextEdit="1"/>
          </p:cNvSpPr>
          <p:nvPr>
            <p:ph type="sldImg"/>
          </p:nvPr>
        </p:nvSpPr>
        <p:spPr>
          <a:xfrm>
            <a:off x="111125" y="749300"/>
            <a:ext cx="6661150" cy="3748088"/>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49001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4BDC55-62D4-4F50-A989-F614FF217D9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803" name="Rectangle 2"/>
          <p:cNvSpPr>
            <a:spLocks noGrp="1" noRot="1" noChangeAspect="1" noChangeArrowheads="1" noTextEdit="1"/>
          </p:cNvSpPr>
          <p:nvPr>
            <p:ph type="sldImg"/>
          </p:nvPr>
        </p:nvSpPr>
        <p:spPr>
          <a:xfrm>
            <a:off x="111125" y="749300"/>
            <a:ext cx="6661150" cy="3748088"/>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3803400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4F678-5FBC-4F52-8355-86CEF5B440D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3731" name="Rectangle 2"/>
          <p:cNvSpPr>
            <a:spLocks noGrp="1" noRot="1" noChangeAspect="1" noChangeArrowheads="1" noTextEdit="1"/>
          </p:cNvSpPr>
          <p:nvPr>
            <p:ph type="sldImg"/>
          </p:nvPr>
        </p:nvSpPr>
        <p:spPr>
          <a:xfrm>
            <a:off x="111125" y="749300"/>
            <a:ext cx="6661150" cy="3748088"/>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2501679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56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extLst>
      <p:ext uri="{BB962C8B-B14F-4D97-AF65-F5344CB8AC3E}">
        <p14:creationId xmlns:p14="http://schemas.microsoft.com/office/powerpoint/2010/main" val="414535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extLst>
      <p:ext uri="{BB962C8B-B14F-4D97-AF65-F5344CB8AC3E}">
        <p14:creationId xmlns:p14="http://schemas.microsoft.com/office/powerpoint/2010/main" val="133373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extLst>
      <p:ext uri="{BB962C8B-B14F-4D97-AF65-F5344CB8AC3E}">
        <p14:creationId xmlns:p14="http://schemas.microsoft.com/office/powerpoint/2010/main" val="113561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extLst>
      <p:ext uri="{BB962C8B-B14F-4D97-AF65-F5344CB8AC3E}">
        <p14:creationId xmlns:p14="http://schemas.microsoft.com/office/powerpoint/2010/main" val="1391234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extLst>
      <p:ext uri="{BB962C8B-B14F-4D97-AF65-F5344CB8AC3E}">
        <p14:creationId xmlns:p14="http://schemas.microsoft.com/office/powerpoint/2010/main" val="3416090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extLst>
      <p:ext uri="{BB962C8B-B14F-4D97-AF65-F5344CB8AC3E}">
        <p14:creationId xmlns:p14="http://schemas.microsoft.com/office/powerpoint/2010/main" val="857664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extLst>
      <p:ext uri="{BB962C8B-B14F-4D97-AF65-F5344CB8AC3E}">
        <p14:creationId xmlns:p14="http://schemas.microsoft.com/office/powerpoint/2010/main" val="245638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2/11/2020</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extLst>
      <p:ext uri="{BB962C8B-B14F-4D97-AF65-F5344CB8AC3E}">
        <p14:creationId xmlns:p14="http://schemas.microsoft.com/office/powerpoint/2010/main" val="4148033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el, tekst en illustratie">
    <p:spTree>
      <p:nvGrpSpPr>
        <p:cNvPr id="1" name=""/>
        <p:cNvGrpSpPr/>
        <p:nvPr/>
      </p:nvGrpSpPr>
      <p:grpSpPr>
        <a:xfrm>
          <a:off x="0" y="0"/>
          <a:ext cx="0" cy="0"/>
          <a:chOff x="0" y="0"/>
          <a:chExt cx="0" cy="0"/>
        </a:xfrm>
      </p:grpSpPr>
      <p:sp>
        <p:nvSpPr>
          <p:cNvPr id="2" name="Titel 1"/>
          <p:cNvSpPr>
            <a:spLocks noGrp="1"/>
          </p:cNvSpPr>
          <p:nvPr>
            <p:ph type="title"/>
          </p:nvPr>
        </p:nvSpPr>
        <p:spPr>
          <a:xfrm>
            <a:off x="914400" y="609600"/>
            <a:ext cx="10363200" cy="838200"/>
          </a:xfrm>
        </p:spPr>
        <p:txBody>
          <a:bodyPr/>
          <a:lstStyle/>
          <a:p>
            <a:r>
              <a:rPr lang="nl-NL"/>
              <a:t>Klik om de stijl te bewerken</a:t>
            </a:r>
            <a:endParaRPr lang="en-IE"/>
          </a:p>
        </p:txBody>
      </p:sp>
      <p:sp>
        <p:nvSpPr>
          <p:cNvPr id="3" name="Tijdelijke aanduiding voor tekst 2"/>
          <p:cNvSpPr>
            <a:spLocks noGrp="1"/>
          </p:cNvSpPr>
          <p:nvPr>
            <p:ph type="body" sz="half" idx="1"/>
          </p:nvPr>
        </p:nvSpPr>
        <p:spPr>
          <a:xfrm>
            <a:off x="914400" y="1524000"/>
            <a:ext cx="5080000" cy="457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IE"/>
          </a:p>
        </p:txBody>
      </p:sp>
      <p:sp>
        <p:nvSpPr>
          <p:cNvPr id="4" name="Tijdelijke aanduiding voor illustratie 3"/>
          <p:cNvSpPr>
            <a:spLocks noGrp="1"/>
          </p:cNvSpPr>
          <p:nvPr>
            <p:ph type="clipArt" sz="half" idx="2"/>
          </p:nvPr>
        </p:nvSpPr>
        <p:spPr>
          <a:xfrm>
            <a:off x="6197600" y="1524000"/>
            <a:ext cx="5080000" cy="4572000"/>
          </a:xfrm>
        </p:spPr>
        <p:txBody>
          <a:bodyPr/>
          <a:lstStyle/>
          <a:p>
            <a:pPr lvl="0"/>
            <a:endParaRPr lang="en-IE" noProof="0"/>
          </a:p>
        </p:txBody>
      </p:sp>
    </p:spTree>
    <p:extLst>
      <p:ext uri="{BB962C8B-B14F-4D97-AF65-F5344CB8AC3E}">
        <p14:creationId xmlns:p14="http://schemas.microsoft.com/office/powerpoint/2010/main" val="443320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609600" y="277814"/>
            <a:ext cx="10972800" cy="1139825"/>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609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7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TW"/>
          </a:p>
        </p:txBody>
      </p:sp>
      <p:sp>
        <p:nvSpPr>
          <p:cNvPr id="6" name="Tijdelijke aanduiding voor voettekst 5"/>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TW"/>
          </a:p>
        </p:txBody>
      </p:sp>
      <p:sp>
        <p:nvSpPr>
          <p:cNvPr id="7" name="Tijdelijke aanduiding voor dianummer 6"/>
          <p:cNvSpPr>
            <a:spLocks noGrp="1"/>
          </p:cNvSpPr>
          <p:nvPr>
            <p:ph type="sldNum" sz="quarter" idx="12"/>
          </p:nvPr>
        </p:nvSpPr>
        <p:spPr>
          <a:xfrm>
            <a:off x="8737600" y="6243638"/>
            <a:ext cx="2844800" cy="457200"/>
          </a:xfrm>
        </p:spPr>
        <p:txBody>
          <a:bodyPr/>
          <a:lstStyle>
            <a:lvl1pPr>
              <a:defRPr/>
            </a:lvl1pPr>
          </a:lstStyle>
          <a:p>
            <a:fld id="{5584BFA8-F1F0-48C5-83CB-E798AD3A5EE3}" type="slidenum">
              <a:rPr lang="en-US" altLang="zh-TW"/>
              <a:pPr/>
              <a:t>‹nr.›</a:t>
            </a:fld>
            <a:endParaRPr lang="en-US" altLang="zh-TW"/>
          </a:p>
        </p:txBody>
      </p:sp>
    </p:spTree>
    <p:extLst>
      <p:ext uri="{BB962C8B-B14F-4D97-AF65-F5344CB8AC3E}">
        <p14:creationId xmlns:p14="http://schemas.microsoft.com/office/powerpoint/2010/main" val="278893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extLst>
      <p:ext uri="{BB962C8B-B14F-4D97-AF65-F5344CB8AC3E}">
        <p14:creationId xmlns:p14="http://schemas.microsoft.com/office/powerpoint/2010/main" val="96977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extLst>
      <p:ext uri="{BB962C8B-B14F-4D97-AF65-F5344CB8AC3E}">
        <p14:creationId xmlns:p14="http://schemas.microsoft.com/office/powerpoint/2010/main" val="27662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extLst>
      <p:ext uri="{BB962C8B-B14F-4D97-AF65-F5344CB8AC3E}">
        <p14:creationId xmlns:p14="http://schemas.microsoft.com/office/powerpoint/2010/main" val="55365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extLst>
      <p:ext uri="{BB962C8B-B14F-4D97-AF65-F5344CB8AC3E}">
        <p14:creationId xmlns:p14="http://schemas.microsoft.com/office/powerpoint/2010/main" val="356009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extLst>
      <p:ext uri="{BB962C8B-B14F-4D97-AF65-F5344CB8AC3E}">
        <p14:creationId xmlns:p14="http://schemas.microsoft.com/office/powerpoint/2010/main" val="314677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extLst>
      <p:ext uri="{BB962C8B-B14F-4D97-AF65-F5344CB8AC3E}">
        <p14:creationId xmlns:p14="http://schemas.microsoft.com/office/powerpoint/2010/main" val="290968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extLst>
      <p:ext uri="{BB962C8B-B14F-4D97-AF65-F5344CB8AC3E}">
        <p14:creationId xmlns:p14="http://schemas.microsoft.com/office/powerpoint/2010/main" val="387909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extLst>
      <p:ext uri="{BB962C8B-B14F-4D97-AF65-F5344CB8AC3E}">
        <p14:creationId xmlns:p14="http://schemas.microsoft.com/office/powerpoint/2010/main" val="2389591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1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br>
              <a:rPr lang="en-US" sz="2800" dirty="0"/>
            </a:br>
            <a:r>
              <a:rPr lang="en-US" sz="2800" dirty="0"/>
              <a:t>Semester 2</a:t>
            </a:r>
          </a:p>
        </p:txBody>
      </p:sp>
      <p:sp>
        <p:nvSpPr>
          <p:cNvPr id="81923"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Les 1: Klassen en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objecten</a:t>
            </a:r>
            <a:endParaRPr kumimoji="0" lang="en-US" sz="2400" b="0"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81924" name="Text Box 10"/>
          <p:cNvSpPr txBox="1">
            <a:spLocks noChangeArrowheads="1"/>
          </p:cNvSpPr>
          <p:nvPr/>
        </p:nvSpPr>
        <p:spPr bwMode="auto">
          <a:xfrm>
            <a:off x="9108814" y="2941638"/>
            <a:ext cx="854336" cy="215444"/>
          </a:xfrm>
          <a:prstGeom prst="rect">
            <a:avLst/>
          </a:prstGeom>
          <a:noFill/>
          <a:ln w="9525">
            <a:noFill/>
            <a:miter lim="800000"/>
            <a:headEnd/>
            <a:tailEnd/>
          </a:ln>
        </p:spPr>
        <p:txBody>
          <a:bodyPr wrap="none" lIns="0" tIns="0" rIns="0" bIns="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charset="0"/>
                <a:ea typeface="+mn-ea"/>
                <a:cs typeface="Arial" charset="0"/>
              </a:rPr>
              <a:t>Tim Dams</a:t>
            </a:r>
            <a:endParaRPr kumimoji="0" lang="en-US" sz="1400" b="0" i="0" u="none" strike="noStrike" kern="1200" cap="none" spc="0" normalizeH="0" baseline="0" noProof="0" dirty="0">
              <a:ln>
                <a:noFill/>
              </a:ln>
              <a:solidFill>
                <a:prstClr val="white"/>
              </a:solidFill>
              <a:effectLst/>
              <a:uLnTx/>
              <a:uFillTx/>
              <a:latin typeface="Arial" charset="0"/>
              <a:ea typeface="+mn-ea"/>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p:txBody>
          <a:bodyPr/>
          <a:lstStyle/>
          <a:p>
            <a:pPr>
              <a:buFont typeface="Times" pitchFamily="18" charset="0"/>
              <a:buNone/>
            </a:pPr>
            <a:r>
              <a:rPr lang="en-IE" b="1" dirty="0" err="1"/>
              <a:t>Klasse</a:t>
            </a:r>
            <a:r>
              <a:rPr lang="en-IE" b="1" dirty="0"/>
              <a:t>: </a:t>
            </a:r>
            <a:r>
              <a:rPr lang="en-IE" u="sng" dirty="0" err="1"/>
              <a:t>beschrijving</a:t>
            </a:r>
            <a:r>
              <a:rPr lang="en-IE" u="sng" dirty="0"/>
              <a:t> en </a:t>
            </a:r>
            <a:r>
              <a:rPr lang="en-IE" u="sng" dirty="0" err="1"/>
              <a:t>verzameling</a:t>
            </a:r>
            <a:r>
              <a:rPr lang="en-IE" u="sng" dirty="0"/>
              <a:t> van </a:t>
            </a:r>
            <a:r>
              <a:rPr lang="en-IE" u="sng" dirty="0" err="1"/>
              <a:t>dingen</a:t>
            </a:r>
            <a:r>
              <a:rPr lang="en-IE" u="sng" dirty="0"/>
              <a:t> </a:t>
            </a:r>
            <a:r>
              <a:rPr lang="en-IE" dirty="0"/>
              <a:t>(</a:t>
            </a:r>
            <a:r>
              <a:rPr lang="en-IE" dirty="0" err="1"/>
              <a:t>objecten</a:t>
            </a:r>
            <a:r>
              <a:rPr lang="en-IE" dirty="0"/>
              <a:t>) met </a:t>
            </a:r>
            <a:r>
              <a:rPr lang="en-IE" dirty="0" err="1"/>
              <a:t>soortgelijke</a:t>
            </a:r>
            <a:r>
              <a:rPr lang="en-IE" dirty="0"/>
              <a:t> </a:t>
            </a:r>
            <a:r>
              <a:rPr lang="en-IE" dirty="0" err="1"/>
              <a:t>eigenschappen</a:t>
            </a:r>
            <a:endParaRPr lang="en-IE" dirty="0"/>
          </a:p>
          <a:p>
            <a:pPr>
              <a:buFont typeface="Times" pitchFamily="18" charset="0"/>
              <a:buNone/>
            </a:pPr>
            <a:endParaRPr lang="en-IE" b="1" dirty="0"/>
          </a:p>
          <a:p>
            <a:pPr>
              <a:buFont typeface="Times" pitchFamily="18" charset="0"/>
              <a:buNone/>
            </a:pPr>
            <a:r>
              <a:rPr lang="en-IE" i="1" dirty="0" err="1"/>
              <a:t>Individueel</a:t>
            </a:r>
            <a:r>
              <a:rPr lang="en-IE" i="1" dirty="0"/>
              <a:t> </a:t>
            </a:r>
            <a:r>
              <a:rPr lang="en-IE" b="1" dirty="0"/>
              <a:t>Object: </a:t>
            </a:r>
            <a:r>
              <a:rPr lang="en-IE" dirty="0"/>
              <a:t> </a:t>
            </a:r>
            <a:r>
              <a:rPr lang="en-IE" u="sng" dirty="0" err="1"/>
              <a:t>instantie</a:t>
            </a:r>
            <a:r>
              <a:rPr lang="en-IE" dirty="0"/>
              <a:t> van </a:t>
            </a:r>
            <a:r>
              <a:rPr lang="en-IE" dirty="0" err="1"/>
              <a:t>een</a:t>
            </a:r>
            <a:r>
              <a:rPr lang="en-IE" dirty="0"/>
              <a:t> </a:t>
            </a:r>
            <a:r>
              <a:rPr lang="en-IE" dirty="0" err="1"/>
              <a:t>klasse</a:t>
            </a:r>
            <a:endParaRPr lang="en-IE" dirty="0"/>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2">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ep 6"/>
          <p:cNvGrpSpPr/>
          <p:nvPr/>
        </p:nvGrpSpPr>
        <p:grpSpPr>
          <a:xfrm>
            <a:off x="0" y="5563190"/>
            <a:ext cx="2057217" cy="1335496"/>
            <a:chOff x="3251290" y="2050597"/>
            <a:chExt cx="5619750" cy="2495550"/>
          </a:xfrm>
        </p:grpSpPr>
        <p:grpSp>
          <p:nvGrpSpPr>
            <p:cNvPr id="8" name="Groep 7"/>
            <p:cNvGrpSpPr/>
            <p:nvPr/>
          </p:nvGrpSpPr>
          <p:grpSpPr>
            <a:xfrm>
              <a:off x="3251290" y="2050597"/>
              <a:ext cx="5619750" cy="2495550"/>
              <a:chOff x="1762125" y="2181225"/>
              <a:chExt cx="5619750" cy="2495550"/>
            </a:xfrm>
          </p:grpSpPr>
          <p:pic>
            <p:nvPicPr>
              <p:cNvPr id="10" name="Afbeelding 9"/>
              <p:cNvPicPr>
                <a:picLocks noChangeAspect="1"/>
              </p:cNvPicPr>
              <p:nvPr/>
            </p:nvPicPr>
            <p:blipFill>
              <a:blip r:embed="rId3">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1" name="Tekstvak 10"/>
              <p:cNvSpPr txBox="1"/>
              <p:nvPr/>
            </p:nvSpPr>
            <p:spPr>
              <a:xfrm>
                <a:off x="2571997" y="3003640"/>
                <a:ext cx="2510714" cy="97770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Aharoni" panose="02010803020104030203" pitchFamily="2" charset="-79"/>
                    <a:ea typeface="+mn-ea"/>
                    <a:cs typeface="Aharoni" panose="02010803020104030203" pitchFamily="2" charset="-79"/>
                  </a:rPr>
                  <a:t>CK</a:t>
                </a:r>
              </a:p>
            </p:txBody>
          </p:sp>
        </p:grpSp>
        <p:pic>
          <p:nvPicPr>
            <p:cNvPr id="9" name="Picture 2" descr="http://thumbs.dreamstime.com/x/information-technology-abstract-background-8089524.jp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ep 9"/>
          <p:cNvGrpSpPr/>
          <p:nvPr/>
        </p:nvGrpSpPr>
        <p:grpSpPr>
          <a:xfrm>
            <a:off x="-60124" y="5814874"/>
            <a:ext cx="1587083" cy="1083812"/>
            <a:chOff x="3251290" y="2050597"/>
            <a:chExt cx="5619750" cy="2495550"/>
          </a:xfrm>
        </p:grpSpPr>
        <p:grpSp>
          <p:nvGrpSpPr>
            <p:cNvPr id="11" name="Groep 10"/>
            <p:cNvGrpSpPr/>
            <p:nvPr/>
          </p:nvGrpSpPr>
          <p:grpSpPr>
            <a:xfrm>
              <a:off x="3251290" y="2050597"/>
              <a:ext cx="5619750" cy="2495550"/>
              <a:chOff x="1762125" y="2181225"/>
              <a:chExt cx="5619750" cy="2495550"/>
            </a:xfrm>
          </p:grpSpPr>
          <p:pic>
            <p:nvPicPr>
              <p:cNvPr id="13" name="Afbeelding 12"/>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4" name="Tekstvak 13"/>
              <p:cNvSpPr txBox="1"/>
              <p:nvPr/>
            </p:nvSpPr>
            <p:spPr>
              <a:xfrm>
                <a:off x="2571997" y="3003640"/>
                <a:ext cx="2510714" cy="97770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white"/>
                    </a:solidFill>
                    <a:effectLst/>
                    <a:uLnTx/>
                    <a:uFillTx/>
                    <a:latin typeface="Aharoni" panose="02010803020104030203" pitchFamily="2" charset="-79"/>
                    <a:ea typeface="+mn-ea"/>
                    <a:cs typeface="Aharoni" panose="02010803020104030203" pitchFamily="2" charset="-79"/>
                  </a:rPr>
                  <a:t>CK</a:t>
                </a:r>
              </a:p>
            </p:txBody>
          </p:sp>
        </p:grpSp>
        <p:pic>
          <p:nvPicPr>
            <p:cNvPr id="12"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4" cstate="print"/>
          <a:srcRect/>
          <a:stretch>
            <a:fillRect/>
          </a:stretch>
        </p:blipFill>
        <p:spPr bwMode="auto">
          <a:xfrm>
            <a:off x="2141538" y="1981200"/>
            <a:ext cx="3562350" cy="2457450"/>
          </a:xfrm>
          <a:prstGeom prst="rect">
            <a:avLst/>
          </a:prstGeom>
          <a:noFill/>
          <a:ln w="9525">
            <a:noFill/>
            <a:miter lim="800000"/>
            <a:headEnd/>
            <a:tailEnd/>
          </a:ln>
        </p:spPr>
      </p:pic>
      <p:sp>
        <p:nvSpPr>
          <p:cNvPr id="7" name="PIJL-RECHTS 6"/>
          <p:cNvSpPr>
            <a:spLocks noChangeArrowheads="1"/>
          </p:cNvSpPr>
          <p:nvPr/>
        </p:nvSpPr>
        <p:spPr bwMode="auto">
          <a:xfrm>
            <a:off x="5495926" y="3028951"/>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5" cstate="print"/>
          <a:srcRect/>
          <a:stretch>
            <a:fillRect/>
          </a:stretch>
        </p:blipFill>
        <p:spPr bwMode="auto">
          <a:xfrm>
            <a:off x="6424614" y="1947864"/>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6" cstate="print"/>
          <a:srcRect/>
          <a:stretch>
            <a:fillRect/>
          </a:stretch>
        </p:blipFill>
        <p:spPr bwMode="auto">
          <a:xfrm>
            <a:off x="8261351" y="2603500"/>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724651" y="3038476"/>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1477328"/>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1" i="0" u="none" strike="noStrike" kern="1200" cap="none" spc="0" normalizeH="0" baseline="0" noProof="0" dirty="0" err="1">
                <a:ln>
                  <a:noFill/>
                </a:ln>
                <a:solidFill>
                  <a:prstClr val="black"/>
                </a:solidFill>
                <a:effectLst/>
                <a:uLnTx/>
                <a:uFillTx/>
                <a:latin typeface="Arial" charset="0"/>
                <a:ea typeface="+mn-ea"/>
                <a:cs typeface="Arial" charset="0"/>
              </a:rPr>
              <a:t>Klasse</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beschrijving</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dingen</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met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soortgelijke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eigenschappen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0" i="1" u="none" strike="noStrike" kern="1200" cap="none" spc="0" normalizeH="0" baseline="0" noProof="0" dirty="0" err="1">
                <a:ln>
                  <a:noFill/>
                </a:ln>
                <a:solidFill>
                  <a:prstClr val="black"/>
                </a:solidFill>
                <a:effectLst/>
                <a:uLnTx/>
                <a:uFillTx/>
                <a:latin typeface="Arial" charset="0"/>
                <a:ea typeface="+mn-ea"/>
                <a:cs typeface="Arial" charset="0"/>
              </a:rPr>
              <a:t>Individueel</a:t>
            </a:r>
            <a:r>
              <a:rPr kumimoji="0" lang="en-IE" sz="1800" b="0"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Object: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instantie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en-IE" dirty="0" err="1"/>
              <a:t>Klassen</a:t>
            </a:r>
            <a:r>
              <a:rPr lang="en-IE" dirty="0"/>
              <a:t> en </a:t>
            </a:r>
            <a:r>
              <a:rPr lang="en-IE" dirty="0" err="1"/>
              <a:t>objecten</a:t>
            </a:r>
            <a:r>
              <a:rPr lang="en-IE" dirty="0"/>
              <a:t>	</a:t>
            </a:r>
          </a:p>
        </p:txBody>
      </p:sp>
      <p:sp>
        <p:nvSpPr>
          <p:cNvPr id="53251" name="Tijdelijke aanduiding voor tekst 2"/>
          <p:cNvSpPr>
            <a:spLocks noGrp="1"/>
          </p:cNvSpPr>
          <p:nvPr>
            <p:ph type="body" idx="1"/>
          </p:nvPr>
        </p:nvSpPr>
        <p:spPr/>
        <p:txBody>
          <a:bodyPr/>
          <a:lstStyle/>
          <a:p>
            <a:r>
              <a:rPr lang="en-IE" dirty="0" err="1"/>
              <a:t>Introductie</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71D0685-4739-4745-BA0B-7EE3E9E64D3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3253" name="Tekstvak 4"/>
          <p:cNvSpPr txBox="1">
            <a:spLocks noChangeArrowheads="1"/>
          </p:cNvSpPr>
          <p:nvPr/>
        </p:nvSpPr>
        <p:spPr bwMode="auto">
          <a:xfrm>
            <a:off x="152090" y="5767725"/>
            <a:ext cx="3850734"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Gebaseerd</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Objectgeoriënteerd</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programmeren</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Jan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Beurghs</a:t>
            </a:r>
            <a:endParaRPr kumimoji="0" lang="en-IE" sz="10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2005, Van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Duuren</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Media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ISBN: 90-5940-117-4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E" sz="10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Hoofdstuk3</a:t>
            </a:r>
          </a:p>
        </p:txBody>
      </p:sp>
    </p:spTree>
    <p:extLst>
      <p:ext uri="{BB962C8B-B14F-4D97-AF65-F5344CB8AC3E}">
        <p14:creationId xmlns:p14="http://schemas.microsoft.com/office/powerpoint/2010/main" val="70367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0116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Klassen en objecten in C#</a:t>
            </a:r>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07DCCE98-C9D1-4FEF-ADDE-AE30A9E734C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3074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30C5C-E516-4ADC-8BB0-DB331101A964}"/>
              </a:ext>
            </a:extLst>
          </p:cNvPr>
          <p:cNvSpPr>
            <a:spLocks noGrp="1"/>
          </p:cNvSpPr>
          <p:nvPr>
            <p:ph type="title"/>
          </p:nvPr>
        </p:nvSpPr>
        <p:spPr/>
        <p:txBody>
          <a:bodyPr/>
          <a:lstStyle/>
          <a:p>
            <a:r>
              <a:rPr lang="nl-BE" dirty="0"/>
              <a:t>Klassen in C#</a:t>
            </a:r>
          </a:p>
        </p:txBody>
      </p:sp>
      <p:sp>
        <p:nvSpPr>
          <p:cNvPr id="3" name="Tijdelijke aanduiding voor inhoud 2">
            <a:extLst>
              <a:ext uri="{FF2B5EF4-FFF2-40B4-BE49-F238E27FC236}">
                <a16:creationId xmlns:a16="http://schemas.microsoft.com/office/drawing/2014/main" id="{FB2AD526-8828-4AE0-83C1-D54159C92223}"/>
              </a:ext>
            </a:extLst>
          </p:cNvPr>
          <p:cNvSpPr>
            <a:spLocks noGrp="1"/>
          </p:cNvSpPr>
          <p:nvPr>
            <p:ph idx="1"/>
          </p:nvPr>
        </p:nvSpPr>
        <p:spPr/>
        <p:txBody>
          <a:bodyPr/>
          <a:lstStyle/>
          <a:p>
            <a:r>
              <a:rPr lang="nl-BE" dirty="0"/>
              <a:t>Je zal in je C# </a:t>
            </a:r>
            <a:r>
              <a:rPr lang="nl-BE" dirty="0" err="1"/>
              <a:t>carriere</a:t>
            </a:r>
            <a:r>
              <a:rPr lang="nl-BE" dirty="0"/>
              <a:t> twee soorten klassen tegenkomen:</a:t>
            </a:r>
          </a:p>
          <a:p>
            <a:pPr lvl="1"/>
            <a:r>
              <a:rPr lang="nl-BE" dirty="0"/>
              <a:t>1° Klassen die je zelf schrijft </a:t>
            </a:r>
          </a:p>
          <a:p>
            <a:pPr lvl="1"/>
            <a:r>
              <a:rPr lang="nl-BE" dirty="0"/>
              <a:t>2° Klassen die anderen hebben geschreven, inclusief de .NET klassen (&gt;9000!)</a:t>
            </a:r>
          </a:p>
          <a:p>
            <a:pPr lvl="1"/>
            <a:endParaRPr lang="nl-BE" dirty="0"/>
          </a:p>
          <a:p>
            <a:pPr lvl="1"/>
            <a:endParaRPr lang="nl-BE" dirty="0"/>
          </a:p>
          <a:p>
            <a:pPr lvl="1"/>
            <a:endParaRPr lang="nl-BE" dirty="0"/>
          </a:p>
          <a:p>
            <a:pPr lvl="1"/>
            <a:endParaRPr lang="nl-BE" dirty="0"/>
          </a:p>
          <a:p>
            <a:pPr lvl="1"/>
            <a:endParaRPr lang="nl-BE" dirty="0"/>
          </a:p>
          <a:p>
            <a:r>
              <a:rPr lang="nl-BE" b="1" dirty="0"/>
              <a:t>Je kan pas objecten maken als je de bijhorende klasse hebt</a:t>
            </a:r>
          </a:p>
        </p:txBody>
      </p:sp>
      <p:sp>
        <p:nvSpPr>
          <p:cNvPr id="4" name="Tijdelijke aanduiding voor dianummer 3">
            <a:extLst>
              <a:ext uri="{FF2B5EF4-FFF2-40B4-BE49-F238E27FC236}">
                <a16:creationId xmlns:a16="http://schemas.microsoft.com/office/drawing/2014/main" id="{5CD6B724-78DB-482F-8F3B-8B9817992B3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4230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F12F84-D4EC-4345-98C8-78E6CD164119}"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8196" name="Rectangle 2"/>
          <p:cNvSpPr>
            <a:spLocks noGrp="1" noChangeArrowheads="1"/>
          </p:cNvSpPr>
          <p:nvPr>
            <p:ph type="title"/>
          </p:nvPr>
        </p:nvSpPr>
        <p:spPr/>
        <p:txBody>
          <a:bodyPr/>
          <a:lstStyle/>
          <a:p>
            <a:pPr eaLnBrk="1" hangingPunct="1"/>
            <a:r>
              <a:rPr lang="en-US" dirty="0" err="1"/>
              <a:t>Enkele</a:t>
            </a:r>
            <a:r>
              <a:rPr lang="en-US" dirty="0"/>
              <a:t> </a:t>
            </a:r>
            <a:r>
              <a:rPr lang="en-US" dirty="0" err="1"/>
              <a:t>definities</a:t>
            </a:r>
            <a:endParaRPr lang="en-US" dirty="0"/>
          </a:p>
        </p:txBody>
      </p:sp>
      <p:sp>
        <p:nvSpPr>
          <p:cNvPr id="8197" name="Rectangle 3"/>
          <p:cNvSpPr>
            <a:spLocks noGrp="1" noChangeArrowheads="1"/>
          </p:cNvSpPr>
          <p:nvPr>
            <p:ph type="body" idx="1"/>
          </p:nvPr>
        </p:nvSpPr>
        <p:spPr>
          <a:xfrm>
            <a:off x="1981200" y="1676400"/>
            <a:ext cx="8305800" cy="4572000"/>
          </a:xfrm>
        </p:spPr>
        <p:txBody>
          <a:bodyPr/>
          <a:lstStyle/>
          <a:p>
            <a:pPr eaLnBrk="1" hangingPunct="1"/>
            <a:r>
              <a:rPr lang="en-US" b="1" dirty="0"/>
              <a:t>Fields</a:t>
            </a:r>
            <a:endParaRPr lang="en-US" dirty="0"/>
          </a:p>
          <a:p>
            <a:pPr lvl="1" eaLnBrk="1" hangingPunct="1"/>
            <a:r>
              <a:rPr lang="en-US" dirty="0"/>
              <a:t>Object attributes</a:t>
            </a:r>
          </a:p>
          <a:p>
            <a:pPr eaLnBrk="1" hangingPunct="1"/>
            <a:endParaRPr lang="en-US" dirty="0"/>
          </a:p>
          <a:p>
            <a:pPr eaLnBrk="1" hangingPunct="1"/>
            <a:r>
              <a:rPr lang="en-US" b="1" dirty="0"/>
              <a:t>Instance methods or operations</a:t>
            </a:r>
          </a:p>
          <a:p>
            <a:pPr lvl="1" eaLnBrk="1" hangingPunct="1"/>
            <a:r>
              <a:rPr lang="en-US" dirty="0"/>
              <a:t>Methods associated with objects</a:t>
            </a:r>
          </a:p>
          <a:p>
            <a:pPr lvl="1" eaLnBrk="1" hangingPunct="1"/>
            <a:r>
              <a:rPr lang="en-US" dirty="0"/>
              <a:t>Every instance of the class has the same methods</a:t>
            </a:r>
          </a:p>
          <a:p>
            <a:pPr lvl="1" eaLnBrk="1" hangingPunct="1"/>
            <a:endParaRPr lang="en-US" dirty="0"/>
          </a:p>
          <a:p>
            <a:pPr eaLnBrk="1" hangingPunct="1"/>
            <a:r>
              <a:rPr lang="en-US" b="1" dirty="0"/>
              <a:t>State</a:t>
            </a:r>
          </a:p>
          <a:p>
            <a:pPr lvl="1" eaLnBrk="1" hangingPunct="1"/>
            <a:r>
              <a:rPr lang="en-US" dirty="0"/>
              <a:t>Set of contents of an object’s instance variables</a:t>
            </a:r>
          </a:p>
        </p:txBody>
      </p:sp>
      <p:pic>
        <p:nvPicPr>
          <p:cNvPr id="6" name="Afbeelding 5"/>
          <p:cNvPicPr/>
          <p:nvPr/>
        </p:nvPicPr>
        <p:blipFill>
          <a:blip r:embed="rId3"/>
          <a:stretch>
            <a:fillRect/>
          </a:stretch>
        </p:blipFill>
        <p:spPr>
          <a:xfrm>
            <a:off x="8574405" y="2677795"/>
            <a:ext cx="3120390" cy="1284605"/>
          </a:xfrm>
          <a:prstGeom prst="rect">
            <a:avLst/>
          </a:prstGeom>
        </p:spPr>
      </p:pic>
    </p:spTree>
    <p:extLst>
      <p:ext uri="{BB962C8B-B14F-4D97-AF65-F5344CB8AC3E}">
        <p14:creationId xmlns:p14="http://schemas.microsoft.com/office/powerpoint/2010/main" val="33216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EA82555-BF9F-4B7D-A70C-294785336F3B}"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9220" name="Rectangle 2"/>
          <p:cNvSpPr>
            <a:spLocks noGrp="1" noChangeArrowheads="1"/>
          </p:cNvSpPr>
          <p:nvPr>
            <p:ph type="title"/>
          </p:nvPr>
        </p:nvSpPr>
        <p:spPr/>
        <p:txBody>
          <a:bodyPr/>
          <a:lstStyle/>
          <a:p>
            <a:pPr eaLnBrk="1" hangingPunct="1"/>
            <a:r>
              <a:rPr lang="en-US" dirty="0" err="1"/>
              <a:t>Stap</a:t>
            </a:r>
            <a:r>
              <a:rPr lang="en-US" dirty="0"/>
              <a:t> 1: </a:t>
            </a:r>
            <a:r>
              <a:rPr lang="en-US" dirty="0" err="1"/>
              <a:t>Een</a:t>
            </a:r>
            <a:r>
              <a:rPr lang="en-US" dirty="0"/>
              <a:t> </a:t>
            </a:r>
            <a:r>
              <a:rPr lang="en-US" dirty="0" err="1"/>
              <a:t>klasse</a:t>
            </a:r>
            <a:r>
              <a:rPr lang="en-US" dirty="0"/>
              <a:t> </a:t>
            </a:r>
            <a:r>
              <a:rPr lang="en-US" dirty="0" err="1"/>
              <a:t>maken</a:t>
            </a:r>
            <a:r>
              <a:rPr lang="en-US" dirty="0"/>
              <a:t> </a:t>
            </a:r>
          </a:p>
        </p:txBody>
      </p:sp>
      <p:sp>
        <p:nvSpPr>
          <p:cNvPr id="9221" name="Rectangle 3"/>
          <p:cNvSpPr>
            <a:spLocks noGrp="1" noChangeArrowheads="1"/>
          </p:cNvSpPr>
          <p:nvPr>
            <p:ph type="body" idx="1"/>
          </p:nvPr>
        </p:nvSpPr>
        <p:spPr>
          <a:xfrm>
            <a:off x="1981200" y="1752600"/>
            <a:ext cx="8305800" cy="4572000"/>
          </a:xfrm>
        </p:spPr>
        <p:txBody>
          <a:bodyPr/>
          <a:lstStyle/>
          <a:p>
            <a:pPr eaLnBrk="1" hangingPunct="1">
              <a:spcBef>
                <a:spcPct val="0"/>
              </a:spcBef>
            </a:pPr>
            <a:r>
              <a:rPr lang="en-US" b="1" dirty="0"/>
              <a:t>Class header </a:t>
            </a:r>
            <a:r>
              <a:rPr lang="en-US" dirty="0"/>
              <a:t>of </a:t>
            </a:r>
            <a:r>
              <a:rPr lang="en-US" b="1" dirty="0"/>
              <a:t>class </a:t>
            </a:r>
            <a:r>
              <a:rPr lang="en-US" b="1" dirty="0" err="1"/>
              <a:t>definitie</a:t>
            </a:r>
            <a:endParaRPr lang="en-US" dirty="0"/>
          </a:p>
          <a:p>
            <a:pPr lvl="1" eaLnBrk="1" hangingPunct="1"/>
            <a:r>
              <a:rPr lang="en-US" dirty="0" err="1"/>
              <a:t>Optionele</a:t>
            </a:r>
            <a:r>
              <a:rPr lang="en-US" dirty="0"/>
              <a:t> access modifier (</a:t>
            </a:r>
            <a:r>
              <a:rPr lang="en-US" dirty="0" err="1"/>
              <a:t>zie</a:t>
            </a:r>
            <a:r>
              <a:rPr lang="en-US" dirty="0"/>
              <a:t> later)</a:t>
            </a:r>
          </a:p>
          <a:p>
            <a:pPr lvl="1" eaLnBrk="1" hangingPunct="1"/>
            <a:r>
              <a:rPr lang="en-US" dirty="0"/>
              <a:t>Keyword </a:t>
            </a:r>
            <a:r>
              <a:rPr lang="en-US" dirty="0">
                <a:latin typeface="Courier New" pitchFamily="49" charset="0"/>
              </a:rPr>
              <a:t>class</a:t>
            </a:r>
          </a:p>
          <a:p>
            <a:pPr lvl="1" eaLnBrk="1" hangingPunct="1"/>
            <a:r>
              <a:rPr lang="en-US" dirty="0" err="1"/>
              <a:t>Legale</a:t>
            </a:r>
            <a:r>
              <a:rPr lang="en-US" dirty="0"/>
              <a:t> identifier </a:t>
            </a:r>
            <a:r>
              <a:rPr lang="en-US" dirty="0" err="1"/>
              <a:t>voor</a:t>
            </a:r>
            <a:r>
              <a:rPr lang="en-US" dirty="0"/>
              <a:t> je </a:t>
            </a:r>
            <a:r>
              <a:rPr lang="en-US" dirty="0" err="1"/>
              <a:t>klasse</a:t>
            </a:r>
            <a:r>
              <a:rPr lang="en-US" dirty="0"/>
              <a:t> (</a:t>
            </a:r>
            <a:r>
              <a:rPr lang="en-US" dirty="0" err="1"/>
              <a:t>zie</a:t>
            </a:r>
            <a:r>
              <a:rPr lang="en-US" dirty="0"/>
              <a:t> les 1 prog </a:t>
            </a:r>
            <a:r>
              <a:rPr lang="en-US" dirty="0" err="1"/>
              <a:t>princ</a:t>
            </a:r>
            <a:r>
              <a:rPr lang="en-US" dirty="0"/>
              <a:t>)</a:t>
            </a:r>
          </a:p>
          <a:p>
            <a:pPr eaLnBrk="1" hangingPunct="1">
              <a:spcBef>
                <a:spcPct val="0"/>
              </a:spcBef>
            </a:pPr>
            <a:endParaRPr lang="en-US" b="1" dirty="0"/>
          </a:p>
          <a:p>
            <a:pPr eaLnBrk="1" hangingPunct="1">
              <a:spcBef>
                <a:spcPct val="0"/>
              </a:spcBef>
            </a:pPr>
            <a:endParaRPr lang="en-US" b="1" dirty="0"/>
          </a:p>
          <a:p>
            <a:pPr eaLnBrk="1" hangingPunct="1">
              <a:spcBef>
                <a:spcPct val="0"/>
              </a:spcBef>
            </a:pPr>
            <a:r>
              <a:rPr lang="en-US" b="1" dirty="0"/>
              <a:t>Class access modifiers (</a:t>
            </a:r>
            <a:r>
              <a:rPr lang="en-US" b="1" dirty="0" err="1"/>
              <a:t>optioneel</a:t>
            </a:r>
            <a:r>
              <a:rPr lang="en-US" b="1" dirty="0"/>
              <a:t>)</a:t>
            </a:r>
            <a:endParaRPr lang="en-US" dirty="0"/>
          </a:p>
          <a:p>
            <a:pPr lvl="1" eaLnBrk="1" hangingPunct="1"/>
            <a:r>
              <a:rPr lang="en-US" dirty="0">
                <a:latin typeface="Courier New" pitchFamily="49" charset="0"/>
              </a:rPr>
              <a:t>public</a:t>
            </a:r>
          </a:p>
          <a:p>
            <a:pPr lvl="1" eaLnBrk="1" hangingPunct="1"/>
            <a:r>
              <a:rPr lang="en-US" dirty="0">
                <a:latin typeface="Courier New" pitchFamily="49" charset="0"/>
              </a:rPr>
              <a:t>protected</a:t>
            </a:r>
          </a:p>
          <a:p>
            <a:pPr lvl="1" eaLnBrk="1" hangingPunct="1"/>
            <a:r>
              <a:rPr lang="en-US" dirty="0">
                <a:latin typeface="Courier New" pitchFamily="49" charset="0"/>
              </a:rPr>
              <a:t>internal</a:t>
            </a:r>
          </a:p>
          <a:p>
            <a:pPr lvl="1" eaLnBrk="1" hangingPunct="1"/>
            <a:r>
              <a:rPr lang="en-US" dirty="0">
                <a:latin typeface="Courier New" pitchFamily="49" charset="0"/>
              </a:rPr>
              <a:t>private</a:t>
            </a:r>
            <a:endParaRPr lang="en-US" b="1" dirty="0"/>
          </a:p>
        </p:txBody>
      </p:sp>
      <p:pic>
        <p:nvPicPr>
          <p:cNvPr id="11" name="Afbeelding 10">
            <a:extLst>
              <a:ext uri="{FF2B5EF4-FFF2-40B4-BE49-F238E27FC236}">
                <a16:creationId xmlns:a16="http://schemas.microsoft.com/office/drawing/2014/main" id="{6BBB2F28-9886-4BEF-8118-290DEC1291E0}"/>
              </a:ext>
            </a:extLst>
          </p:cNvPr>
          <p:cNvPicPr>
            <a:picLocks noChangeAspect="1"/>
          </p:cNvPicPr>
          <p:nvPr/>
        </p:nvPicPr>
        <p:blipFill>
          <a:blip r:embed="rId3"/>
          <a:stretch>
            <a:fillRect/>
          </a:stretch>
        </p:blipFill>
        <p:spPr>
          <a:xfrm>
            <a:off x="8077200" y="2860648"/>
            <a:ext cx="3414829" cy="3187174"/>
          </a:xfrm>
          <a:prstGeom prst="rect">
            <a:avLst/>
          </a:prstGeom>
        </p:spPr>
      </p:pic>
    </p:spTree>
    <p:extLst>
      <p:ext uri="{BB962C8B-B14F-4D97-AF65-F5344CB8AC3E}">
        <p14:creationId xmlns:p14="http://schemas.microsoft.com/office/powerpoint/2010/main" val="1941139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88C1D-8438-4581-9210-7CD813E72FD0}"/>
              </a:ext>
            </a:extLst>
          </p:cNvPr>
          <p:cNvSpPr>
            <a:spLocks noGrp="1"/>
          </p:cNvSpPr>
          <p:nvPr>
            <p:ph type="title"/>
          </p:nvPr>
        </p:nvSpPr>
        <p:spPr/>
        <p:txBody>
          <a:bodyPr/>
          <a:lstStyle/>
          <a:p>
            <a:r>
              <a:rPr lang="nl-BE" dirty="0"/>
              <a:t>Plaats iedere klasse in eigen bestand</a:t>
            </a:r>
          </a:p>
        </p:txBody>
      </p:sp>
      <p:pic>
        <p:nvPicPr>
          <p:cNvPr id="6" name="Tijdelijke aanduiding voor inhoud 5" descr="Afbeelding met schermafbeelding&#10;&#10;Automatisch gegenereerde beschrijving">
            <a:extLst>
              <a:ext uri="{FF2B5EF4-FFF2-40B4-BE49-F238E27FC236}">
                <a16:creationId xmlns:a16="http://schemas.microsoft.com/office/drawing/2014/main" id="{6B6B49D1-6D31-41A2-99B8-667E65EDBB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0740" y="1328738"/>
            <a:ext cx="5114733" cy="4902200"/>
          </a:xfrm>
        </p:spPr>
      </p:pic>
      <p:sp>
        <p:nvSpPr>
          <p:cNvPr id="4" name="Tijdelijke aanduiding voor dianummer 3">
            <a:extLst>
              <a:ext uri="{FF2B5EF4-FFF2-40B4-BE49-F238E27FC236}">
                <a16:creationId xmlns:a16="http://schemas.microsoft.com/office/drawing/2014/main" id="{46EA9F34-A03F-4D27-9CB5-4E966BAE34F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551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23C138C-04E6-4DD8-B438-D9A5F4BEB15B}"/>
              </a:ext>
            </a:extLst>
          </p:cNvPr>
          <p:cNvSpPr/>
          <p:nvPr/>
        </p:nvSpPr>
        <p:spPr bwMode="auto">
          <a:xfrm>
            <a:off x="440473" y="3875049"/>
            <a:ext cx="11751527" cy="271532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6FC271-D1E3-4794-9779-81907DF24C0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4340" name="Rectangle 2"/>
          <p:cNvSpPr>
            <a:spLocks noGrp="1" noChangeArrowheads="1"/>
          </p:cNvSpPr>
          <p:nvPr>
            <p:ph type="title"/>
          </p:nvPr>
        </p:nvSpPr>
        <p:spPr>
          <a:xfrm>
            <a:off x="2066925" y="0"/>
            <a:ext cx="8077200" cy="1143000"/>
          </a:xfrm>
        </p:spPr>
        <p:txBody>
          <a:bodyPr/>
          <a:lstStyle/>
          <a:p>
            <a:pPr eaLnBrk="1" hangingPunct="1"/>
            <a:r>
              <a:rPr lang="en-US" dirty="0" err="1"/>
              <a:t>Stap</a:t>
            </a:r>
            <a:r>
              <a:rPr lang="en-US" dirty="0"/>
              <a:t> 2: </a:t>
            </a:r>
            <a:r>
              <a:rPr lang="en-US" dirty="0" err="1"/>
              <a:t>Objecten</a:t>
            </a:r>
            <a:r>
              <a:rPr lang="en-US" dirty="0"/>
              <a:t> </a:t>
            </a:r>
            <a:r>
              <a:rPr lang="en-US" dirty="0" err="1"/>
              <a:t>creeren</a:t>
            </a:r>
            <a:endParaRPr lang="en-US" dirty="0"/>
          </a:p>
        </p:txBody>
      </p:sp>
      <p:sp>
        <p:nvSpPr>
          <p:cNvPr id="14341" name="Rectangle 3"/>
          <p:cNvSpPr>
            <a:spLocks noGrp="1" noChangeArrowheads="1"/>
          </p:cNvSpPr>
          <p:nvPr>
            <p:ph type="body" idx="1"/>
          </p:nvPr>
        </p:nvSpPr>
        <p:spPr>
          <a:xfrm>
            <a:off x="1981200" y="1676400"/>
            <a:ext cx="8305800" cy="4572000"/>
          </a:xfrm>
        </p:spPr>
        <p:txBody>
          <a:bodyPr/>
          <a:lstStyle/>
          <a:p>
            <a:pPr eaLnBrk="1" hangingPunct="1"/>
            <a:r>
              <a:rPr lang="en-US" dirty="0" err="1"/>
              <a:t>Een</a:t>
            </a:r>
            <a:r>
              <a:rPr lang="en-US" dirty="0"/>
              <a:t> </a:t>
            </a:r>
            <a:r>
              <a:rPr lang="en-US" dirty="0" err="1"/>
              <a:t>klasse</a:t>
            </a:r>
            <a:r>
              <a:rPr lang="en-US" dirty="0"/>
              <a:t> </a:t>
            </a:r>
            <a:r>
              <a:rPr lang="en-US" dirty="0" err="1"/>
              <a:t>schrijven</a:t>
            </a:r>
            <a:r>
              <a:rPr lang="en-US" dirty="0"/>
              <a:t> is </a:t>
            </a:r>
            <a:r>
              <a:rPr lang="en-US" dirty="0" err="1"/>
              <a:t>niet</a:t>
            </a:r>
            <a:r>
              <a:rPr lang="en-US" dirty="0"/>
              <a:t> </a:t>
            </a:r>
            <a:r>
              <a:rPr lang="en-US" dirty="0" err="1"/>
              <a:t>hetzelfde</a:t>
            </a:r>
            <a:r>
              <a:rPr lang="en-US" dirty="0"/>
              <a:t> </a:t>
            </a:r>
            <a:r>
              <a:rPr lang="en-US" dirty="0" err="1"/>
              <a:t>als</a:t>
            </a:r>
            <a:r>
              <a:rPr lang="en-US" dirty="0"/>
              <a:t> </a:t>
            </a:r>
            <a:r>
              <a:rPr lang="en-US" dirty="0" err="1"/>
              <a:t>een</a:t>
            </a:r>
            <a:r>
              <a:rPr lang="en-US" dirty="0"/>
              <a:t> object </a:t>
            </a:r>
            <a:r>
              <a:rPr lang="en-US" dirty="0" err="1"/>
              <a:t>aanmaken</a:t>
            </a:r>
            <a:endParaRPr lang="en-US" dirty="0"/>
          </a:p>
          <a:p>
            <a:pPr eaLnBrk="1" hangingPunct="1"/>
            <a:endParaRPr lang="en-US" dirty="0"/>
          </a:p>
          <a:p>
            <a:pPr eaLnBrk="1" hangingPunct="1"/>
            <a:r>
              <a:rPr lang="en-US" dirty="0"/>
              <a:t>Je </a:t>
            </a:r>
            <a:r>
              <a:rPr lang="en-US" dirty="0" err="1"/>
              <a:t>kan</a:t>
            </a:r>
            <a:r>
              <a:rPr lang="en-US" dirty="0"/>
              <a:t> </a:t>
            </a:r>
            <a:r>
              <a:rPr lang="en-US" dirty="0" err="1"/>
              <a:t>enkel</a:t>
            </a:r>
            <a:r>
              <a:rPr lang="en-US" dirty="0"/>
              <a:t> </a:t>
            </a:r>
            <a:r>
              <a:rPr lang="en-US" dirty="0" err="1"/>
              <a:t>objecten</a:t>
            </a:r>
            <a:r>
              <a:rPr lang="en-US" dirty="0"/>
              <a:t> </a:t>
            </a:r>
            <a:r>
              <a:rPr lang="en-US" dirty="0" err="1"/>
              <a:t>maken</a:t>
            </a:r>
            <a:r>
              <a:rPr lang="en-US" dirty="0"/>
              <a:t> </a:t>
            </a:r>
            <a:r>
              <a:rPr lang="en-US" dirty="0" err="1"/>
              <a:t>als</a:t>
            </a:r>
            <a:r>
              <a:rPr lang="en-US" dirty="0"/>
              <a:t> je </a:t>
            </a:r>
            <a:r>
              <a:rPr lang="en-US" dirty="0" err="1"/>
              <a:t>een</a:t>
            </a:r>
            <a:r>
              <a:rPr lang="en-US" dirty="0"/>
              <a:t> </a:t>
            </a:r>
            <a:r>
              <a:rPr lang="en-US" dirty="0" err="1"/>
              <a:t>klasse</a:t>
            </a:r>
            <a:r>
              <a:rPr lang="en-US" dirty="0"/>
              <a:t> </a:t>
            </a:r>
            <a:r>
              <a:rPr lang="en-US" dirty="0" err="1"/>
              <a:t>hebt</a:t>
            </a:r>
            <a:r>
              <a:rPr lang="en-US" dirty="0"/>
              <a:t>, </a:t>
            </a:r>
            <a:r>
              <a:rPr lang="en-US" dirty="0" err="1"/>
              <a:t>vervolgens</a:t>
            </a:r>
            <a:r>
              <a:rPr lang="en-US" dirty="0"/>
              <a:t> </a:t>
            </a:r>
            <a:r>
              <a:rPr lang="en-US" dirty="0" err="1"/>
              <a:t>dien</a:t>
            </a:r>
            <a:r>
              <a:rPr lang="en-US" dirty="0"/>
              <a:t> je 2 </a:t>
            </a:r>
            <a:r>
              <a:rPr lang="en-US" dirty="0" err="1"/>
              <a:t>stappen</a:t>
            </a:r>
            <a:r>
              <a:rPr lang="en-US" dirty="0"/>
              <a:t> </a:t>
            </a:r>
            <a:r>
              <a:rPr lang="en-US" dirty="0" err="1"/>
              <a:t>uit</a:t>
            </a:r>
            <a:r>
              <a:rPr lang="en-US" dirty="0"/>
              <a:t> </a:t>
            </a:r>
            <a:r>
              <a:rPr lang="en-US" dirty="0" err="1"/>
              <a:t>te</a:t>
            </a:r>
            <a:r>
              <a:rPr lang="en-US" dirty="0"/>
              <a:t> </a:t>
            </a:r>
            <a:r>
              <a:rPr lang="en-US" dirty="0" err="1"/>
              <a:t>voeren</a:t>
            </a:r>
            <a:r>
              <a:rPr lang="en-US" dirty="0"/>
              <a:t>:</a:t>
            </a:r>
          </a:p>
          <a:p>
            <a:pPr lvl="1" eaLnBrk="1" hangingPunct="1"/>
            <a:r>
              <a:rPr lang="en-US" dirty="0"/>
              <a:t>Type </a:t>
            </a:r>
            <a:r>
              <a:rPr lang="en-US" dirty="0" err="1"/>
              <a:t>en</a:t>
            </a:r>
            <a:r>
              <a:rPr lang="en-US" dirty="0"/>
              <a:t> identifier </a:t>
            </a:r>
            <a:r>
              <a:rPr lang="en-US" dirty="0" err="1"/>
              <a:t>geven</a:t>
            </a:r>
            <a:endParaRPr lang="en-US" dirty="0"/>
          </a:p>
          <a:p>
            <a:pPr lvl="1" eaLnBrk="1" hangingPunct="1"/>
            <a:r>
              <a:rPr lang="en-US" dirty="0"/>
              <a:t>Object </a:t>
            </a:r>
            <a:r>
              <a:rPr lang="en-US" dirty="0" err="1"/>
              <a:t>aanmaken</a:t>
            </a:r>
            <a:r>
              <a:rPr lang="en-US" dirty="0"/>
              <a:t> met </a:t>
            </a:r>
            <a:r>
              <a:rPr lang="en-US" b="1" dirty="0"/>
              <a:t>new</a:t>
            </a:r>
            <a:r>
              <a:rPr lang="en-US" dirty="0"/>
              <a:t> operator die </a:t>
            </a:r>
            <a:r>
              <a:rPr lang="en-US" dirty="0" err="1"/>
              <a:t>geheugen</a:t>
            </a:r>
            <a:r>
              <a:rPr lang="en-US" dirty="0"/>
              <a:t> </a:t>
            </a:r>
            <a:r>
              <a:rPr lang="en-US" dirty="0" err="1"/>
              <a:t>zal</a:t>
            </a:r>
            <a:r>
              <a:rPr lang="en-US" dirty="0"/>
              <a:t> </a:t>
            </a:r>
            <a:r>
              <a:rPr lang="en-US" dirty="0" err="1"/>
              <a:t>reserveren</a:t>
            </a:r>
            <a:endParaRPr lang="en-US" dirty="0"/>
          </a:p>
          <a:p>
            <a:pPr eaLnBrk="1" hangingPunct="1"/>
            <a:endParaRPr lang="en-US" b="1" dirty="0"/>
          </a:p>
        </p:txBody>
      </p:sp>
      <p:sp>
        <p:nvSpPr>
          <p:cNvPr id="2" name="Tekstvak 1"/>
          <p:cNvSpPr txBox="1"/>
          <p:nvPr/>
        </p:nvSpPr>
        <p:spPr>
          <a:xfrm>
            <a:off x="707250" y="3855100"/>
            <a:ext cx="11726360" cy="26776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Auto </a:t>
            </a: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new Auto();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1" i="0" u="none" strike="noStrike" kern="1200" cap="none" spc="0" normalizeH="0" baseline="0" noProof="0" dirty="0">
                <a:ln>
                  <a:noFill/>
                </a:ln>
                <a:solidFill>
                  <a:prstClr val="black"/>
                </a:solidFill>
                <a:effectLst/>
                <a:uLnTx/>
                <a:uFillTx/>
                <a:latin typeface="Arial"/>
                <a:ea typeface="+mn-ea"/>
                <a:cs typeface="Courier New" pitchFamily="49" charset="0"/>
              </a:rPr>
              <a:t>of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Auto </a:t>
            </a: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new Auto();</a:t>
            </a:r>
          </a:p>
        </p:txBody>
      </p:sp>
    </p:spTree>
    <p:extLst>
      <p:ext uri="{BB962C8B-B14F-4D97-AF65-F5344CB8AC3E}">
        <p14:creationId xmlns:p14="http://schemas.microsoft.com/office/powerpoint/2010/main" val="7447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6FC271-D1E3-4794-9779-81907DF24C0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4340" name="Rectangle 2"/>
          <p:cNvSpPr>
            <a:spLocks noGrp="1" noChangeArrowheads="1"/>
          </p:cNvSpPr>
          <p:nvPr>
            <p:ph type="title"/>
          </p:nvPr>
        </p:nvSpPr>
        <p:spPr>
          <a:xfrm>
            <a:off x="2066925" y="0"/>
            <a:ext cx="8077200" cy="1143000"/>
          </a:xfrm>
        </p:spPr>
        <p:txBody>
          <a:bodyPr/>
          <a:lstStyle/>
          <a:p>
            <a:pPr eaLnBrk="1" hangingPunct="1"/>
            <a:r>
              <a:rPr lang="en-US" dirty="0" err="1"/>
              <a:t>Objecten</a:t>
            </a:r>
            <a:r>
              <a:rPr lang="en-US" dirty="0"/>
              <a:t> </a:t>
            </a:r>
            <a:r>
              <a:rPr lang="en-US" dirty="0" err="1"/>
              <a:t>maken</a:t>
            </a:r>
            <a:r>
              <a:rPr lang="en-US" dirty="0"/>
              <a:t> </a:t>
            </a:r>
            <a:r>
              <a:rPr lang="en-US" dirty="0" err="1"/>
              <a:t>bijna</a:t>
            </a:r>
            <a:r>
              <a:rPr lang="en-US" dirty="0"/>
              <a:t> </a:t>
            </a:r>
            <a:r>
              <a:rPr lang="en-US" dirty="0" err="1"/>
              <a:t>zelfde</a:t>
            </a:r>
            <a:r>
              <a:rPr lang="en-US" dirty="0"/>
              <a:t> </a:t>
            </a:r>
            <a:r>
              <a:rPr lang="en-US" dirty="0" err="1"/>
              <a:t>als</a:t>
            </a:r>
            <a:r>
              <a:rPr lang="en-US" dirty="0"/>
              <a:t> value types </a:t>
            </a:r>
            <a:r>
              <a:rPr lang="en-US" dirty="0" err="1"/>
              <a:t>maken</a:t>
            </a:r>
            <a:endParaRPr lang="en-US" dirty="0"/>
          </a:p>
        </p:txBody>
      </p:sp>
      <p:sp>
        <p:nvSpPr>
          <p:cNvPr id="14341" name="Rectangle 3"/>
          <p:cNvSpPr>
            <a:spLocks noGrp="1" noChangeArrowheads="1"/>
          </p:cNvSpPr>
          <p:nvPr>
            <p:ph type="body" idx="1"/>
          </p:nvPr>
        </p:nvSpPr>
        <p:spPr>
          <a:xfrm>
            <a:off x="1981200" y="1676400"/>
            <a:ext cx="8305800" cy="4572000"/>
          </a:xfrm>
        </p:spPr>
        <p:txBody>
          <a:bodyPr/>
          <a:lstStyle/>
          <a:p>
            <a:pPr eaLnBrk="1" hangingPunct="1"/>
            <a:endParaRPr lang="en-US" b="1" dirty="0"/>
          </a:p>
        </p:txBody>
      </p:sp>
      <p:sp>
        <p:nvSpPr>
          <p:cNvPr id="2" name="Tekstvak 1"/>
          <p:cNvSpPr txBox="1"/>
          <p:nvPr/>
        </p:nvSpPr>
        <p:spPr>
          <a:xfrm>
            <a:off x="-4895850" y="-3409950"/>
            <a:ext cx="7105650" cy="26776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Employee John;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John = new Employee();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1" i="0" u="none" strike="noStrike" kern="1200" cap="none" spc="0" normalizeH="0" baseline="0" noProof="0" dirty="0">
                <a:ln>
                  <a:noFill/>
                </a:ln>
                <a:solidFill>
                  <a:prstClr val="black"/>
                </a:solidFill>
                <a:effectLst/>
                <a:uLnTx/>
                <a:uFillTx/>
                <a:latin typeface="Arial"/>
                <a:ea typeface="+mn-ea"/>
                <a:cs typeface="Courier New" pitchFamily="49" charset="0"/>
              </a:rPr>
              <a:t>of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Employee Bob = new Employee();</a:t>
            </a:r>
          </a:p>
        </p:txBody>
      </p:sp>
      <p:graphicFrame>
        <p:nvGraphicFramePr>
          <p:cNvPr id="3" name="Tabel 2"/>
          <p:cNvGraphicFramePr>
            <a:graphicFrameLocks noGrp="1"/>
          </p:cNvGraphicFramePr>
          <p:nvPr/>
        </p:nvGraphicFramePr>
        <p:xfrm>
          <a:off x="978408" y="1397001"/>
          <a:ext cx="10506456" cy="3381375"/>
        </p:xfrm>
        <a:graphic>
          <a:graphicData uri="http://schemas.openxmlformats.org/drawingml/2006/table">
            <a:tbl>
              <a:tblPr firstRow="1" bandRow="1">
                <a:tableStyleId>{5C22544A-7EE6-4342-B048-85BDC9FD1C3A}</a:tableStyleId>
              </a:tblPr>
              <a:tblGrid>
                <a:gridCol w="3820530">
                  <a:extLst>
                    <a:ext uri="{9D8B030D-6E8A-4147-A177-3AD203B41FA5}">
                      <a16:colId xmlns:a16="http://schemas.microsoft.com/office/drawing/2014/main" val="20000"/>
                    </a:ext>
                  </a:extLst>
                </a:gridCol>
                <a:gridCol w="6685926">
                  <a:extLst>
                    <a:ext uri="{9D8B030D-6E8A-4147-A177-3AD203B41FA5}">
                      <a16:colId xmlns:a16="http://schemas.microsoft.com/office/drawing/2014/main" val="20001"/>
                    </a:ext>
                  </a:extLst>
                </a:gridCol>
              </a:tblGrid>
              <a:tr h="1127125">
                <a:tc>
                  <a:txBody>
                    <a:bodyPr/>
                    <a:lstStyle/>
                    <a:p>
                      <a:r>
                        <a:rPr lang="nl-BE" sz="2000" dirty="0"/>
                        <a:t>Valuetypes</a:t>
                      </a:r>
                    </a:p>
                  </a:txBody>
                  <a:tcPr/>
                </a:tc>
                <a:tc>
                  <a:txBody>
                    <a:bodyPr/>
                    <a:lstStyle/>
                    <a:p>
                      <a:r>
                        <a:rPr lang="nl-BE" sz="2000" dirty="0"/>
                        <a:t>Objecten (Reference types)</a:t>
                      </a:r>
                    </a:p>
                  </a:txBody>
                  <a:tcPr/>
                </a:tc>
                <a:extLst>
                  <a:ext uri="{0D108BD9-81ED-4DB2-BD59-A6C34878D82A}">
                    <a16:rowId xmlns:a16="http://schemas.microsoft.com/office/drawing/2014/main" val="10000"/>
                  </a:ext>
                </a:extLst>
              </a:tr>
              <a:tr h="1127125">
                <a:tc>
                  <a:txBody>
                    <a:bodyPr/>
                    <a:lstStyle/>
                    <a:p>
                      <a:r>
                        <a:rPr lang="nl-BE" sz="2000" dirty="0">
                          <a:latin typeface="Courier New" pitchFamily="49" charset="0"/>
                          <a:cs typeface="Courier New" pitchFamily="49" charset="0"/>
                        </a:rPr>
                        <a:t>int </a:t>
                      </a:r>
                      <a:r>
                        <a:rPr lang="nl-BE" sz="2000" dirty="0" err="1">
                          <a:latin typeface="Courier New" pitchFamily="49" charset="0"/>
                          <a:cs typeface="Courier New" pitchFamily="49" charset="0"/>
                        </a:rPr>
                        <a:t>eenGetal</a:t>
                      </a:r>
                      <a:r>
                        <a:rPr lang="nl-BE" sz="2000" dirty="0">
                          <a:latin typeface="Courier New" pitchFamily="49" charset="0"/>
                          <a:cs typeface="Courier New" pitchFamily="49" charset="0"/>
                        </a:rPr>
                        <a:t>;</a:t>
                      </a:r>
                    </a:p>
                  </a:txBody>
                  <a:tcPr/>
                </a:tc>
                <a:tc>
                  <a:txBody>
                    <a:bodyPr/>
                    <a:lstStyle/>
                    <a:p>
                      <a:r>
                        <a:rPr lang="nl-BE" sz="2000" dirty="0">
                          <a:latin typeface="Courier New" pitchFamily="49" charset="0"/>
                          <a:cs typeface="Courier New" pitchFamily="49" charset="0"/>
                        </a:rPr>
                        <a:t>Employee </a:t>
                      </a:r>
                      <a:r>
                        <a:rPr lang="nl-BE" sz="2000" dirty="0" err="1">
                          <a:latin typeface="Courier New" pitchFamily="49" charset="0"/>
                          <a:cs typeface="Courier New" pitchFamily="49" charset="0"/>
                        </a:rPr>
                        <a:t>eenWerknemer</a:t>
                      </a:r>
                      <a:r>
                        <a:rPr lang="nl-BE" sz="2000" dirty="0">
                          <a:latin typeface="Courier New" pitchFamily="49" charset="0"/>
                          <a:cs typeface="Courier New" pitchFamily="49" charset="0"/>
                        </a:rPr>
                        <a:t>;</a:t>
                      </a:r>
                    </a:p>
                  </a:txBody>
                  <a:tcPr/>
                </a:tc>
                <a:extLst>
                  <a:ext uri="{0D108BD9-81ED-4DB2-BD59-A6C34878D82A}">
                    <a16:rowId xmlns:a16="http://schemas.microsoft.com/office/drawing/2014/main" val="10001"/>
                  </a:ext>
                </a:extLst>
              </a:tr>
              <a:tr h="1127125">
                <a:tc>
                  <a:txBody>
                    <a:bodyPr/>
                    <a:lstStyle/>
                    <a:p>
                      <a:r>
                        <a:rPr lang="nl-BE" sz="2000" dirty="0">
                          <a:latin typeface="Courier New" pitchFamily="49" charset="0"/>
                          <a:cs typeface="Courier New" pitchFamily="49" charset="0"/>
                        </a:rPr>
                        <a:t>int</a:t>
                      </a:r>
                      <a:r>
                        <a:rPr lang="nl-BE" sz="2000" baseline="0" dirty="0">
                          <a:latin typeface="Courier New" pitchFamily="49" charset="0"/>
                          <a:cs typeface="Courier New" pitchFamily="49" charset="0"/>
                        </a:rPr>
                        <a:t> </a:t>
                      </a:r>
                      <a:r>
                        <a:rPr lang="nl-BE" sz="2000" baseline="0" dirty="0" err="1">
                          <a:latin typeface="Courier New" pitchFamily="49" charset="0"/>
                          <a:cs typeface="Courier New" pitchFamily="49" charset="0"/>
                        </a:rPr>
                        <a:t>anderGetal</a:t>
                      </a:r>
                      <a:r>
                        <a:rPr lang="nl-BE" sz="2000" baseline="0" dirty="0">
                          <a:latin typeface="Courier New" pitchFamily="49" charset="0"/>
                          <a:cs typeface="Courier New" pitchFamily="49" charset="0"/>
                        </a:rPr>
                        <a:t>=5;</a:t>
                      </a:r>
                      <a:endParaRPr lang="nl-BE" sz="2000" dirty="0">
                        <a:latin typeface="Courier New" pitchFamily="49" charset="0"/>
                        <a:cs typeface="Courier New" pitchFamily="49" charset="0"/>
                      </a:endParaRPr>
                    </a:p>
                  </a:txBody>
                  <a:tcPr/>
                </a:tc>
                <a:tc>
                  <a:txBody>
                    <a:bodyPr/>
                    <a:lstStyle/>
                    <a:p>
                      <a:r>
                        <a:rPr lang="nl-BE" sz="2000" dirty="0">
                          <a:latin typeface="Courier New" pitchFamily="49" charset="0"/>
                          <a:cs typeface="Courier New" pitchFamily="49" charset="0"/>
                        </a:rPr>
                        <a:t>Employee </a:t>
                      </a:r>
                      <a:r>
                        <a:rPr lang="nl-BE" sz="2000" dirty="0" err="1">
                          <a:latin typeface="Courier New" pitchFamily="49" charset="0"/>
                          <a:cs typeface="Courier New" pitchFamily="49" charset="0"/>
                        </a:rPr>
                        <a:t>andereWerknemer</a:t>
                      </a:r>
                      <a:r>
                        <a:rPr lang="nl-BE" sz="2000" dirty="0">
                          <a:latin typeface="Courier New" pitchFamily="49" charset="0"/>
                          <a:cs typeface="Courier New" pitchFamily="49" charset="0"/>
                        </a:rPr>
                        <a:t> = new Employee();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482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681B117-2830-4049-A4FE-77776C2CE69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268" name="Rectangle 2"/>
          <p:cNvSpPr>
            <a:spLocks noGrp="1" noChangeArrowheads="1"/>
          </p:cNvSpPr>
          <p:nvPr>
            <p:ph type="title"/>
          </p:nvPr>
        </p:nvSpPr>
        <p:spPr/>
        <p:txBody>
          <a:bodyPr/>
          <a:lstStyle/>
          <a:p>
            <a:pPr eaLnBrk="1" hangingPunct="1"/>
            <a:r>
              <a:rPr lang="en-US" dirty="0"/>
              <a:t>Klassen zin </a:t>
            </a:r>
            <a:r>
              <a:rPr lang="en-US" dirty="0" err="1"/>
              <a:t>niet</a:t>
            </a:r>
            <a:r>
              <a:rPr lang="en-US" dirty="0"/>
              <a:t> </a:t>
            </a:r>
            <a:r>
              <a:rPr lang="en-US" dirty="0" err="1"/>
              <a:t>leeg</a:t>
            </a:r>
            <a:r>
              <a:rPr lang="en-US" dirty="0"/>
              <a:t>:</a:t>
            </a:r>
          </a:p>
        </p:txBody>
      </p:sp>
      <p:sp>
        <p:nvSpPr>
          <p:cNvPr id="11269" name="Rectangle 3"/>
          <p:cNvSpPr>
            <a:spLocks noGrp="1" noChangeArrowheads="1"/>
          </p:cNvSpPr>
          <p:nvPr>
            <p:ph type="body" idx="1"/>
          </p:nvPr>
        </p:nvSpPr>
        <p:spPr>
          <a:xfrm>
            <a:off x="1981200" y="1676400"/>
            <a:ext cx="8305800" cy="4572000"/>
          </a:xfrm>
        </p:spPr>
        <p:txBody>
          <a:bodyPr/>
          <a:lstStyle/>
          <a:p>
            <a:pPr eaLnBrk="1" hangingPunct="1"/>
            <a:r>
              <a:rPr lang="en-US" dirty="0" err="1"/>
              <a:t>Een</a:t>
            </a:r>
            <a:r>
              <a:rPr lang="en-US" dirty="0"/>
              <a:t> </a:t>
            </a:r>
            <a:r>
              <a:rPr lang="en-US" dirty="0" err="1"/>
              <a:t>klasse</a:t>
            </a:r>
            <a:r>
              <a:rPr lang="en-US" dirty="0"/>
              <a:t> </a:t>
            </a:r>
            <a:r>
              <a:rPr lang="en-US" dirty="0" err="1"/>
              <a:t>bestaat</a:t>
            </a:r>
            <a:r>
              <a:rPr lang="en-US" dirty="0"/>
              <a:t> </a:t>
            </a:r>
            <a:r>
              <a:rPr lang="en-US" dirty="0" err="1"/>
              <a:t>uit</a:t>
            </a:r>
            <a:r>
              <a:rPr lang="en-US" dirty="0"/>
              <a:t> </a:t>
            </a:r>
            <a:r>
              <a:rPr lang="en-US" dirty="0" err="1"/>
              <a:t>variabelen</a:t>
            </a:r>
            <a:r>
              <a:rPr lang="en-US" dirty="0"/>
              <a:t> </a:t>
            </a:r>
            <a:r>
              <a:rPr lang="en-US" dirty="0" err="1"/>
              <a:t>en</a:t>
            </a:r>
            <a:r>
              <a:rPr lang="en-US" dirty="0"/>
              <a:t> </a:t>
            </a:r>
            <a:r>
              <a:rPr lang="en-US" dirty="0" err="1"/>
              <a:t>methoden</a:t>
            </a:r>
            <a:endParaRPr lang="en-US" dirty="0"/>
          </a:p>
          <a:p>
            <a:pPr eaLnBrk="1" hangingPunct="1"/>
            <a:r>
              <a:rPr lang="en-US" dirty="0"/>
              <a:t>Via access modifiers </a:t>
            </a:r>
            <a:r>
              <a:rPr lang="en-US" dirty="0" err="1"/>
              <a:t>geef</a:t>
            </a:r>
            <a:r>
              <a:rPr lang="en-US" dirty="0"/>
              <a:t> je </a:t>
            </a:r>
            <a:r>
              <a:rPr lang="en-US" dirty="0" err="1"/>
              <a:t>aan</a:t>
            </a:r>
            <a:r>
              <a:rPr lang="en-US" dirty="0"/>
              <a:t> wat </a:t>
            </a:r>
            <a:r>
              <a:rPr lang="en-US" dirty="0" err="1"/>
              <a:t>zichtbaar</a:t>
            </a:r>
            <a:r>
              <a:rPr lang="en-US" dirty="0"/>
              <a:t> is </a:t>
            </a:r>
            <a:r>
              <a:rPr lang="en-US" dirty="0" err="1"/>
              <a:t>langs</a:t>
            </a:r>
            <a:r>
              <a:rPr lang="en-US" dirty="0"/>
              <a:t> </a:t>
            </a:r>
            <a:r>
              <a:rPr lang="en-US" dirty="0" err="1"/>
              <a:t>buiten</a:t>
            </a:r>
            <a:r>
              <a:rPr lang="en-US" dirty="0"/>
              <a:t> </a:t>
            </a:r>
            <a:r>
              <a:rPr lang="en-US" dirty="0" err="1"/>
              <a:t>bij</a:t>
            </a:r>
            <a:r>
              <a:rPr lang="en-US" dirty="0"/>
              <a:t> de </a:t>
            </a:r>
            <a:r>
              <a:rPr lang="en-US" dirty="0" err="1"/>
              <a:t>objecten</a:t>
            </a:r>
            <a:r>
              <a:rPr lang="en-US" dirty="0"/>
              <a:t> van de </a:t>
            </a:r>
            <a:r>
              <a:rPr lang="en-US" dirty="0" err="1"/>
              <a:t>klasse</a:t>
            </a:r>
            <a:endParaRPr lang="en-US" dirty="0"/>
          </a:p>
        </p:txBody>
      </p:sp>
    </p:spTree>
    <p:extLst>
      <p:ext uri="{BB962C8B-B14F-4D97-AF65-F5344CB8AC3E}">
        <p14:creationId xmlns:p14="http://schemas.microsoft.com/office/powerpoint/2010/main" val="165255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2858815" y="6148553"/>
            <a:ext cx="1891861" cy="336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2869324" y="5344511"/>
            <a:ext cx="1865586" cy="6463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2858815" y="4666593"/>
            <a:ext cx="1881351" cy="4309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2848304" y="3999186"/>
            <a:ext cx="1907627" cy="4309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35ED2-12DF-48D9-AE31-50376CAF8EA9}"/>
              </a:ext>
            </a:extLst>
          </p:cNvPr>
          <p:cNvSpPr>
            <a:spLocks noGrp="1"/>
          </p:cNvSpPr>
          <p:nvPr>
            <p:ph type="title"/>
          </p:nvPr>
        </p:nvSpPr>
        <p:spPr/>
        <p:txBody>
          <a:bodyPr/>
          <a:lstStyle/>
          <a:p>
            <a:r>
              <a:rPr lang="nl-BE" dirty="0"/>
              <a:t>Voorbeeld van methode in klasse</a:t>
            </a:r>
          </a:p>
        </p:txBody>
      </p:sp>
      <p:sp>
        <p:nvSpPr>
          <p:cNvPr id="3" name="Tijdelijke aanduiding voor inhoud 2">
            <a:extLst>
              <a:ext uri="{FF2B5EF4-FFF2-40B4-BE49-F238E27FC236}">
                <a16:creationId xmlns:a16="http://schemas.microsoft.com/office/drawing/2014/main" id="{CC21A0F3-1D66-4BF5-8003-1415D8FD444E}"/>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3E3C313F-1FB5-493C-A1D1-3A90E881E7A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5" name="Afbeelding 4">
            <a:extLst>
              <a:ext uri="{FF2B5EF4-FFF2-40B4-BE49-F238E27FC236}">
                <a16:creationId xmlns:a16="http://schemas.microsoft.com/office/drawing/2014/main" id="{E62386A2-2AA2-4AD8-9E76-071F2FAB364C}"/>
              </a:ext>
            </a:extLst>
          </p:cNvPr>
          <p:cNvPicPr>
            <a:picLocks noChangeAspect="1"/>
          </p:cNvPicPr>
          <p:nvPr/>
        </p:nvPicPr>
        <p:blipFill>
          <a:blip r:embed="rId2"/>
          <a:stretch>
            <a:fillRect/>
          </a:stretch>
        </p:blipFill>
        <p:spPr>
          <a:xfrm>
            <a:off x="1192367" y="1267097"/>
            <a:ext cx="5324475" cy="2362200"/>
          </a:xfrm>
          <a:prstGeom prst="rect">
            <a:avLst/>
          </a:prstGeom>
        </p:spPr>
      </p:pic>
      <p:pic>
        <p:nvPicPr>
          <p:cNvPr id="6" name="Afbeelding 5">
            <a:extLst>
              <a:ext uri="{FF2B5EF4-FFF2-40B4-BE49-F238E27FC236}">
                <a16:creationId xmlns:a16="http://schemas.microsoft.com/office/drawing/2014/main" id="{4A19C511-2EA7-4F13-88BA-35BFB37613CD}"/>
              </a:ext>
            </a:extLst>
          </p:cNvPr>
          <p:cNvPicPr>
            <a:picLocks noChangeAspect="1"/>
          </p:cNvPicPr>
          <p:nvPr/>
        </p:nvPicPr>
        <p:blipFill>
          <a:blip r:embed="rId3"/>
          <a:stretch>
            <a:fillRect/>
          </a:stretch>
        </p:blipFill>
        <p:spPr>
          <a:xfrm>
            <a:off x="5691535" y="4114799"/>
            <a:ext cx="3295650" cy="1819275"/>
          </a:xfrm>
          <a:prstGeom prst="rect">
            <a:avLst/>
          </a:prstGeom>
        </p:spPr>
      </p:pic>
      <p:sp>
        <p:nvSpPr>
          <p:cNvPr id="7" name="Pijl: rechts 6">
            <a:extLst>
              <a:ext uri="{FF2B5EF4-FFF2-40B4-BE49-F238E27FC236}">
                <a16:creationId xmlns:a16="http://schemas.microsoft.com/office/drawing/2014/main" id="{CFFEFC04-3FC3-4335-A3CD-D55D54384119}"/>
              </a:ext>
            </a:extLst>
          </p:cNvPr>
          <p:cNvSpPr/>
          <p:nvPr/>
        </p:nvSpPr>
        <p:spPr bwMode="auto">
          <a:xfrm>
            <a:off x="4204010" y="4519612"/>
            <a:ext cx="1315844" cy="10096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gebruik</a:t>
            </a:r>
          </a:p>
        </p:txBody>
      </p:sp>
    </p:spTree>
    <p:extLst>
      <p:ext uri="{BB962C8B-B14F-4D97-AF65-F5344CB8AC3E}">
        <p14:creationId xmlns:p14="http://schemas.microsoft.com/office/powerpoint/2010/main" val="2616481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18" y="-673770"/>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a:t>
            </a:r>
            <a:r>
              <a:rPr lang="en-IE" b="1" dirty="0" err="1"/>
              <a:t>encapsulatie</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r>
              <a:rPr lang="en-IE" dirty="0"/>
              <a:t> (interface)</a:t>
            </a:r>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college’s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endParaRPr lang="en-IE" dirty="0"/>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nvGraphicFramePr>
        <p:xfrm>
          <a:off x="2533650" y="2941638"/>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1355</Words>
  <Application>Microsoft Office PowerPoint</Application>
  <PresentationFormat>Breedbeeld</PresentationFormat>
  <Paragraphs>284</Paragraphs>
  <Slides>30</Slides>
  <Notes>6</Notes>
  <HiddenSlides>3</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30</vt:i4>
      </vt:variant>
    </vt:vector>
  </HeadingPairs>
  <TitlesOfParts>
    <vt:vector size="37" baseType="lpstr">
      <vt:lpstr>Courier New</vt:lpstr>
      <vt:lpstr>Aharoni</vt:lpstr>
      <vt:lpstr>Arial</vt:lpstr>
      <vt:lpstr>Times New Roman</vt:lpstr>
      <vt:lpstr>Calibri</vt:lpstr>
      <vt:lpstr>Times</vt:lpstr>
      <vt:lpstr>Standaardontwerp</vt:lpstr>
      <vt:lpstr>Object Oriented Programming Semester 2</vt:lpstr>
      <vt:lpstr>Klassen en objecten </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PowerPoint-presentatie</vt:lpstr>
      <vt:lpstr>Klassen en objecten in C#</vt:lpstr>
      <vt:lpstr>Klassen in C#</vt:lpstr>
      <vt:lpstr>Enkele definities</vt:lpstr>
      <vt:lpstr>Stap 1: Een klasse maken </vt:lpstr>
      <vt:lpstr>Plaats iedere klasse in eigen bestand</vt:lpstr>
      <vt:lpstr>Stap 2: Objecten creeren</vt:lpstr>
      <vt:lpstr>Objecten maken bijna zelfde als value types maken</vt:lpstr>
      <vt:lpstr>Klassen zin niet leeg:</vt:lpstr>
      <vt:lpstr>Voorbeeld van methode in klasse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Tim Dams</dc:creator>
  <cp:lastModifiedBy>Tim Dams</cp:lastModifiedBy>
  <cp:revision>8</cp:revision>
  <dcterms:created xsi:type="dcterms:W3CDTF">2019-02-06T07:18:58Z</dcterms:created>
  <dcterms:modified xsi:type="dcterms:W3CDTF">2020-02-11T07:43:30Z</dcterms:modified>
</cp:coreProperties>
</file>